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316" r:id="rId2"/>
    <p:sldId id="293" r:id="rId3"/>
    <p:sldId id="294" r:id="rId4"/>
    <p:sldId id="284" r:id="rId5"/>
    <p:sldId id="285" r:id="rId6"/>
    <p:sldId id="276" r:id="rId7"/>
    <p:sldId id="305" r:id="rId8"/>
    <p:sldId id="295" r:id="rId9"/>
    <p:sldId id="296" r:id="rId10"/>
    <p:sldId id="298" r:id="rId11"/>
    <p:sldId id="317" r:id="rId12"/>
    <p:sldId id="318" r:id="rId13"/>
    <p:sldId id="319" r:id="rId14"/>
    <p:sldId id="320" r:id="rId15"/>
    <p:sldId id="321" r:id="rId16"/>
    <p:sldId id="308" r:id="rId17"/>
    <p:sldId id="309" r:id="rId18"/>
    <p:sldId id="311" r:id="rId19"/>
    <p:sldId id="312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A"/>
    <a:srgbClr val="C61055"/>
    <a:srgbClr val="7DFFB8"/>
    <a:srgbClr val="FF3F9F"/>
    <a:srgbClr val="FF53A9"/>
    <a:srgbClr val="B323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25" autoAdjust="0"/>
  </p:normalViewPr>
  <p:slideViewPr>
    <p:cSldViewPr>
      <p:cViewPr varScale="1">
        <p:scale>
          <a:sx n="71" d="100"/>
          <a:sy n="7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AFD9-4DEC-4C5C-B4BA-A4C7F43444D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90E6-5442-48DB-B953-2E9EFD946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53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z="4800" dirty="0"/>
              <a:t>CSE101-Lec#1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9322" y="3352800"/>
            <a:ext cx="7056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5562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rgbClr val="002060"/>
                </a:solidFill>
                <a:latin typeface="Arial Rounded MT Bold" pitchFamily="34" charset="0"/>
              </a:rPr>
              <a:t>Created By: 		</a:t>
            </a:r>
          </a:p>
          <a:p>
            <a:pPr algn="r"/>
            <a:r>
              <a:rPr lang="en-US" sz="2000" b="0" dirty="0">
                <a:solidFill>
                  <a:srgbClr val="002060"/>
                </a:solidFill>
                <a:latin typeface="Arial Rounded MT Bold" pitchFamily="34" charset="0"/>
              </a:rPr>
              <a:t>Amanpreet Kaur &amp;</a:t>
            </a:r>
          </a:p>
          <a:p>
            <a:pPr algn="r"/>
            <a:r>
              <a:rPr lang="en-US" sz="2000" b="0" dirty="0">
                <a:solidFill>
                  <a:srgbClr val="002060"/>
                </a:solidFill>
                <a:latin typeface="Arial Rounded MT Bold" pitchFamily="34" charset="0"/>
              </a:rPr>
              <a:t>		Sanjeev</a:t>
            </a:r>
            <a:r>
              <a:rPr lang="en-US" sz="2000" b="0" baseline="0" dirty="0">
                <a:solidFill>
                  <a:srgbClr val="002060"/>
                </a:solidFill>
                <a:latin typeface="Arial Rounded MT Bold" pitchFamily="34" charset="0"/>
              </a:rPr>
              <a:t> Kumar </a:t>
            </a:r>
          </a:p>
          <a:p>
            <a:pPr algn="r"/>
            <a:r>
              <a:rPr lang="en-US" sz="2000" b="0" baseline="0" dirty="0">
                <a:solidFill>
                  <a:srgbClr val="002060"/>
                </a:solidFill>
                <a:latin typeface="Arial Rounded MT Bold" pitchFamily="34" charset="0"/>
              </a:rPr>
              <a:t>		SME (CSE) LPU</a:t>
            </a:r>
            <a:endParaRPr lang="en-US" sz="2000" b="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9322" y="3352800"/>
            <a:ext cx="7056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5562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rgbClr val="002060"/>
                </a:solidFill>
                <a:latin typeface="Arial Rounded MT Bold" pitchFamily="34" charset="0"/>
              </a:rPr>
              <a:t>Created By: 		</a:t>
            </a:r>
          </a:p>
          <a:p>
            <a:pPr algn="r"/>
            <a:r>
              <a:rPr lang="en-US" sz="2000" b="0" dirty="0">
                <a:solidFill>
                  <a:srgbClr val="002060"/>
                </a:solidFill>
                <a:latin typeface="Arial Rounded MT Bold" pitchFamily="34" charset="0"/>
              </a:rPr>
              <a:t>Amanpreet Kaur &amp;</a:t>
            </a:r>
          </a:p>
          <a:p>
            <a:pPr algn="r"/>
            <a:r>
              <a:rPr lang="en-US" sz="2000" b="0" dirty="0">
                <a:solidFill>
                  <a:srgbClr val="002060"/>
                </a:solidFill>
                <a:latin typeface="Arial Rounded MT Bold" pitchFamily="34" charset="0"/>
              </a:rPr>
              <a:t>		Sanjeev</a:t>
            </a:r>
            <a:r>
              <a:rPr lang="en-US" sz="2000" b="0" baseline="0" dirty="0">
                <a:solidFill>
                  <a:srgbClr val="002060"/>
                </a:solidFill>
                <a:latin typeface="Arial Rounded MT Bold" pitchFamily="34" charset="0"/>
              </a:rPr>
              <a:t> Kumar </a:t>
            </a:r>
          </a:p>
          <a:p>
            <a:pPr algn="r"/>
            <a:r>
              <a:rPr lang="en-US" sz="2000" b="0" baseline="0" dirty="0">
                <a:solidFill>
                  <a:srgbClr val="002060"/>
                </a:solidFill>
                <a:latin typeface="Arial Rounded MT Bold" pitchFamily="34" charset="0"/>
              </a:rPr>
              <a:t>		SME (CSE) LPU</a:t>
            </a:r>
            <a:endParaRPr lang="en-US" sz="2000" b="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5818"/>
            <a:ext cx="1808162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53250" y="5958408"/>
            <a:ext cx="7155254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cse101@lpu.co.in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4077072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114800"/>
            <a:ext cx="7155254" cy="1600200"/>
          </a:xfrm>
        </p:spPr>
        <p:txBody>
          <a:bodyPr anchor="t">
            <a:noAutofit/>
          </a:bodyPr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pPr algn="r"/>
            <a:r>
              <a:rPr lang="en-US" sz="3600" dirty="0">
                <a:solidFill>
                  <a:srgbClr val="C00000"/>
                </a:solidFill>
              </a:rPr>
              <a:t>Next Class: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685800"/>
            <a:ext cx="6400800" cy="5486400"/>
          </a:xfrm>
          <a:solidFill>
            <a:srgbClr val="FFE593"/>
          </a:solidFill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53200" y="685800"/>
            <a:ext cx="2590800" cy="5486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1031"/>
          <p:cNvSpPr>
            <a:spLocks noChangeArrowheads="1"/>
          </p:cNvSpPr>
          <p:nvPr/>
        </p:nvSpPr>
        <p:spPr bwMode="auto">
          <a:xfrm>
            <a:off x="6705600" y="838200"/>
            <a:ext cx="2438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b="1">
              <a:solidFill>
                <a:schemeClr val="tx1"/>
              </a:solidFill>
              <a:latin typeface="AvantGarde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53200"/>
            <a:ext cx="2743200" cy="381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5pPr>
          </a:lstStyle>
          <a:p>
            <a:pPr lvl="0"/>
            <a:r>
              <a:rPr lang="en-US" dirty="0"/>
              <a:t>©LPU CSE101 C Programming</a:t>
            </a:r>
          </a:p>
          <a:p>
            <a:pPr lvl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5818"/>
            <a:ext cx="1808162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53250" y="5958408"/>
            <a:ext cx="7155254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cse101@lpu.co.in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4077072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114800"/>
            <a:ext cx="7155254" cy="1600200"/>
          </a:xfrm>
        </p:spPr>
        <p:txBody>
          <a:bodyPr anchor="t">
            <a:noAutofit/>
          </a:bodyPr>
          <a:lstStyle>
            <a:lvl1pPr algn="r">
              <a:defRPr/>
            </a:lvl1pPr>
          </a:lstStyle>
          <a:p>
            <a:pPr algn="r"/>
            <a:r>
              <a:rPr lang="en-US" sz="3600" dirty="0">
                <a:solidFill>
                  <a:srgbClr val="C00000"/>
                </a:solidFill>
              </a:rPr>
              <a:t>Next Class: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0" y="6553200"/>
            <a:ext cx="27432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©LPU CSE101 C Programming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48F9B9-E657-4A11-B15B-ADF506038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2" y="1524000"/>
            <a:ext cx="7915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01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81794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Flow Chart: Add 2 Numbers</a:t>
            </a:r>
          </a:p>
        </p:txBody>
      </p:sp>
      <p:sp>
        <p:nvSpPr>
          <p:cNvPr id="4" name="Oval 3"/>
          <p:cNvSpPr/>
          <p:nvPr/>
        </p:nvSpPr>
        <p:spPr>
          <a:xfrm>
            <a:off x="2286000" y="19050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START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1676400" y="2895600"/>
            <a:ext cx="2895600" cy="762000"/>
          </a:xfrm>
          <a:prstGeom prst="parallelogram">
            <a:avLst/>
          </a:prstGeom>
          <a:solidFill>
            <a:srgbClr val="F26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TAKE TWO NUMBERS A and B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962400"/>
            <a:ext cx="28194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FIND SUM=A+B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1676400" y="5105400"/>
            <a:ext cx="2971800" cy="685800"/>
          </a:xfrm>
          <a:prstGeom prst="parallelogram">
            <a:avLst/>
          </a:prstGeom>
          <a:solidFill>
            <a:srgbClr val="F26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PRINT SUM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096000"/>
            <a:ext cx="1600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STOP</a:t>
            </a:r>
          </a:p>
        </p:txBody>
      </p:sp>
      <p:cxnSp>
        <p:nvCxnSpPr>
          <p:cNvPr id="11" name="Straight Arrow Connector 10"/>
          <p:cNvCxnSpPr>
            <a:stCxn id="4" idx="4"/>
            <a:endCxn id="5" idx="0"/>
          </p:cNvCxnSpPr>
          <p:nvPr/>
        </p:nvCxnSpPr>
        <p:spPr>
          <a:xfrm rot="5400000">
            <a:off x="2952750" y="268605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6" idx="0"/>
          </p:cNvCxnSpPr>
          <p:nvPr/>
        </p:nvCxnSpPr>
        <p:spPr>
          <a:xfrm rot="16200000" flipH="1">
            <a:off x="2990850" y="379095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8" idx="0"/>
          </p:cNvCxnSpPr>
          <p:nvPr/>
        </p:nvCxnSpPr>
        <p:spPr>
          <a:xfrm rot="5400000">
            <a:off x="3009900" y="495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9" idx="0"/>
          </p:cNvCxnSpPr>
          <p:nvPr/>
        </p:nvCxnSpPr>
        <p:spPr>
          <a:xfrm rot="5400000">
            <a:off x="3009900" y="5943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731657" y="1143000"/>
            <a:ext cx="3276600" cy="3276600"/>
            <a:chOff x="4731657" y="1143000"/>
            <a:chExt cx="3276600" cy="3276600"/>
          </a:xfrm>
        </p:grpSpPr>
        <p:pic>
          <p:nvPicPr>
            <p:cNvPr id="13" name="Picture 2" descr="http://alternatewrites.com/wp-content/uploads/2012/06/post-it-note-with-a-pin-300x3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657" y="1143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303997">
              <a:off x="5303157" y="2216455"/>
              <a:ext cx="2133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Bradley Hand ITC" panose="03070402050302030203" pitchFamily="66" charset="0"/>
                </a:rPr>
                <a:t>Quick yak:</a:t>
              </a:r>
            </a:p>
            <a:p>
              <a:r>
                <a:rPr lang="en-US" b="1" dirty="0">
                  <a:latin typeface="Bradley Hand ITC" panose="03070402050302030203" pitchFamily="66" charset="0"/>
                </a:rPr>
                <a:t>Ask students to draw a flow chart for going to a movie…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435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 Chart: </a:t>
            </a:r>
            <a:r>
              <a:rPr lang="en-US" dirty="0" smtClean="0"/>
              <a:t>Greater than two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034" y="1600200"/>
            <a:ext cx="5061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>
                <a:latin typeface="+mj-lt"/>
              </a:rPr>
              <a:t>pseudocode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statements </a:t>
            </a:r>
            <a:r>
              <a:rPr lang="en-US" dirty="0" smtClean="0">
                <a:latin typeface="+mj-lt"/>
              </a:rPr>
              <a:t>that appear to have been written in a computer programming language but do not necessarily follow any syntax rules of any specific language. </a:t>
            </a:r>
            <a:endParaRPr lang="en-US" dirty="0" smtClean="0">
              <a:latin typeface="+mj-lt"/>
            </a:endParaRPr>
          </a:p>
          <a:p>
            <a:pPr algn="just"/>
            <a:r>
              <a:rPr lang="en-US" dirty="0" smtClean="0">
                <a:latin typeface="+mj-lt"/>
              </a:rPr>
              <a:t>The purpose of using </a:t>
            </a:r>
            <a:r>
              <a:rPr lang="en-US" dirty="0" err="1" smtClean="0">
                <a:latin typeface="+mj-lt"/>
              </a:rPr>
              <a:t>pseudocode</a:t>
            </a:r>
            <a:r>
              <a:rPr lang="en-US" dirty="0" smtClean="0">
                <a:latin typeface="+mj-lt"/>
              </a:rPr>
              <a:t> is that it is easier for people to understand than conventional programming language code, and that it is an efficient and environment-independent description of the key principles of an algorithm. 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start </a:t>
            </a:r>
            <a:br>
              <a:rPr lang="en-US" b="1" dirty="0" smtClean="0"/>
            </a:br>
            <a:r>
              <a:rPr lang="en-US" b="1" dirty="0" smtClean="0"/>
              <a:t>    input </a:t>
            </a:r>
            <a:r>
              <a:rPr lang="en-US" b="1" dirty="0" err="1" smtClean="0"/>
              <a:t>myNumber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b="1" dirty="0" smtClean="0"/>
              <a:t>    set </a:t>
            </a:r>
            <a:r>
              <a:rPr lang="en-US" b="1" dirty="0" err="1" smtClean="0"/>
              <a:t>myAnswer</a:t>
            </a:r>
            <a:r>
              <a:rPr lang="en-US" b="1" dirty="0" smtClean="0"/>
              <a:t> = </a:t>
            </a:r>
            <a:r>
              <a:rPr lang="en-US" b="1" dirty="0" err="1" smtClean="0"/>
              <a:t>myNumber</a:t>
            </a:r>
            <a:r>
              <a:rPr lang="en-US" b="1" dirty="0" smtClean="0"/>
              <a:t> * 2 </a:t>
            </a:r>
            <a:br>
              <a:rPr lang="en-US" b="1" dirty="0" smtClean="0"/>
            </a:br>
            <a:r>
              <a:rPr lang="en-US" b="1" dirty="0" smtClean="0"/>
              <a:t>    output </a:t>
            </a:r>
            <a:r>
              <a:rPr lang="en-US" b="1" dirty="0" err="1" smtClean="0"/>
              <a:t>myAnswer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b="1" dirty="0" smtClean="0"/>
              <a:t>Stop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Q1</a:t>
            </a:r>
            <a:r>
              <a:rPr lang="en-US" dirty="0" smtClean="0"/>
              <a:t> The </a:t>
            </a:r>
            <a:r>
              <a:rPr lang="en-US" dirty="0" smtClean="0"/>
              <a:t>symbol                  denotes _______</a:t>
            </a:r>
          </a:p>
          <a:p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I/O</a:t>
            </a:r>
          </a:p>
          <a:p>
            <a:pPr marL="514350" indent="-514350">
              <a:buAutoNum type="alphaLcParenR"/>
            </a:pPr>
            <a:r>
              <a:rPr lang="en-US" dirty="0" smtClean="0"/>
              <a:t> Flow</a:t>
            </a:r>
          </a:p>
          <a:p>
            <a:pPr marL="514350" indent="-514350">
              <a:buAutoNum type="alphaLcParenR"/>
            </a:pPr>
            <a:r>
              <a:rPr lang="en-US" dirty="0" smtClean="0"/>
              <a:t>Terminal</a:t>
            </a:r>
          </a:p>
          <a:p>
            <a:pPr marL="514350" indent="-514350">
              <a:buAutoNum type="alphaLcParenR"/>
            </a:pPr>
            <a:r>
              <a:rPr lang="en-US" dirty="0" smtClean="0"/>
              <a:t>Decision</a:t>
            </a:r>
          </a:p>
          <a:p>
            <a:endParaRPr lang="en-US" dirty="0"/>
          </a:p>
        </p:txBody>
      </p:sp>
      <p:sp>
        <p:nvSpPr>
          <p:cNvPr id="6" name="Flowchart: Decision 5"/>
          <p:cNvSpPr/>
          <p:nvPr/>
        </p:nvSpPr>
        <p:spPr>
          <a:xfrm>
            <a:off x="3048000" y="1524000"/>
            <a:ext cx="11430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Q2 </a:t>
            </a:r>
            <a:r>
              <a:rPr lang="en-US" dirty="0" smtClean="0"/>
              <a:t>In computer science, algorithm refers to a pictorial representation of a flowchart.</a:t>
            </a:r>
            <a:br>
              <a:rPr lang="en-US" dirty="0" smtClean="0"/>
            </a:br>
            <a:r>
              <a:rPr lang="en-US" dirty="0" smtClean="0"/>
              <a:t>a) True</a:t>
            </a:r>
            <a:br>
              <a:rPr lang="en-US" dirty="0" smtClean="0"/>
            </a:br>
            <a:r>
              <a:rPr lang="en-US" dirty="0" smtClean="0"/>
              <a:t>b) False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simple C program consists of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Comments (optional)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//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/*….*/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Including header files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#include&lt;header file name&gt;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Functions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main function as special function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Other user defined functions (optional)</a:t>
            </a:r>
          </a:p>
          <a:p>
            <a:r>
              <a:rPr lang="en-US" dirty="0">
                <a:solidFill>
                  <a:schemeClr val="accent1"/>
                </a:solidFill>
              </a:rPr>
              <a:t>Let’s discuss these in detail.. </a:t>
            </a:r>
          </a:p>
        </p:txBody>
      </p:sp>
    </p:spTree>
    <p:extLst>
      <p:ext uri="{BB962C8B-B14F-4D97-AF65-F5344CB8AC3E}">
        <p14:creationId xmlns:p14="http://schemas.microsoft.com/office/powerpoint/2010/main" xmlns="" val="3123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0000"/>
                    </a14:imgEffect>
                    <a14:imgEffect>
                      <a14:colorTemperature colorTemp="1500"/>
                    </a14:imgEffect>
                    <a14:imgEffect>
                      <a14:saturation sat="2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0" r="5230"/>
          <a:stretch/>
        </p:blipFill>
        <p:spPr>
          <a:xfrm>
            <a:off x="80494" y="1124744"/>
            <a:ext cx="8999620" cy="564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Two forward slashes ‘ // ’ (double forward slashes), are </a:t>
            </a:r>
            <a:r>
              <a:rPr lang="en-US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used to write single line </a:t>
            </a:r>
            <a:r>
              <a:rPr lang="en-US" i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comment</a:t>
            </a:r>
          </a:p>
          <a:p>
            <a:r>
              <a:rPr lang="en-US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The next combination ‘ /*……..*/ ’ (forward slash with asterisk) is used for commenting multiple lines</a:t>
            </a:r>
          </a:p>
          <a:p>
            <a:r>
              <a:rPr lang="en-US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These comments are not being executed by compiler</a:t>
            </a:r>
          </a:p>
          <a:p>
            <a:r>
              <a:rPr lang="en-US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*</a:t>
            </a:r>
            <a:r>
              <a:rPr lang="en-US" b="1" i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 comment</a:t>
            </a:r>
            <a:r>
              <a:rPr lang="en-US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 can appear anywhere in a program where a white space can appear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96" y="1395280"/>
            <a:ext cx="9144000" cy="665568"/>
          </a:xfrm>
          <a:prstGeom prst="rect">
            <a:avLst/>
          </a:prstGeom>
          <a:effectLst>
            <a:glow rad="2286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005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03" y="1107611"/>
            <a:ext cx="9000001" cy="5633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318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next two lines are command for including header files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These two lines must be included in every C program</a:t>
            </a:r>
          </a:p>
          <a:p>
            <a:pPr lvl="1"/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solidFill>
                  <a:srgbClr val="FFFF00"/>
                </a:solidFill>
              </a:rPr>
              <a:t>: standard input output header file for functions 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</a:rPr>
              <a:t>,...  and so on</a:t>
            </a:r>
          </a:p>
          <a:p>
            <a:pPr lvl="1"/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conio.h</a:t>
            </a:r>
            <a:r>
              <a:rPr lang="en-US" dirty="0">
                <a:solidFill>
                  <a:srgbClr val="FFFF00"/>
                </a:solidFill>
              </a:rPr>
              <a:t>: console input output header file for functions 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getch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</a:rPr>
              <a:t>….  and so on</a:t>
            </a:r>
          </a:p>
          <a:p>
            <a:r>
              <a:rPr lang="en-US" dirty="0">
                <a:solidFill>
                  <a:srgbClr val="FFFF00"/>
                </a:solidFill>
              </a:rPr>
              <a:t>Here ‘ # ‘ is called preprocessor directive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58" b="23300"/>
          <a:stretch/>
        </p:blipFill>
        <p:spPr>
          <a:xfrm>
            <a:off x="2125" y="2395470"/>
            <a:ext cx="8998985" cy="566671"/>
          </a:xfrm>
          <a:prstGeom prst="rect">
            <a:avLst/>
          </a:prstGeom>
          <a:effectLst>
            <a:glow rad="2286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913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files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115616" y="4653136"/>
            <a:ext cx="360040" cy="7200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44" y="177281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//Sample program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 //header file for </a:t>
            </a:r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#include&lt;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//header file for </a:t>
            </a:r>
            <a:r>
              <a:rPr lang="en-US" dirty="0" err="1"/>
              <a:t>getch</a:t>
            </a:r>
            <a:r>
              <a:rPr lang="en-US" dirty="0"/>
              <a:t>()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/>
              <a:t>    //</a:t>
            </a:r>
            <a:r>
              <a:rPr lang="en-US" dirty="0" err="1"/>
              <a:t>stdio.h</a:t>
            </a:r>
            <a:r>
              <a:rPr lang="en-US" dirty="0"/>
              <a:t> is providing </a:t>
            </a:r>
            <a:r>
              <a:rPr lang="en-US" dirty="0" err="1"/>
              <a:t>printf</a:t>
            </a:r>
            <a:r>
              <a:rPr lang="en-US" dirty="0"/>
              <a:t>() function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(“Car is under process”);</a:t>
            </a:r>
          </a:p>
          <a:p>
            <a:r>
              <a:rPr lang="en-US" dirty="0"/>
              <a:t>     //</a:t>
            </a:r>
            <a:r>
              <a:rPr lang="en-US" dirty="0" err="1"/>
              <a:t>conio.h</a:t>
            </a:r>
            <a:r>
              <a:rPr lang="en-US" dirty="0"/>
              <a:t> is providing </a:t>
            </a:r>
            <a:r>
              <a:rPr lang="en-US" dirty="0" err="1"/>
              <a:t>getch</a:t>
            </a:r>
            <a:r>
              <a:rPr lang="en-US" dirty="0"/>
              <a:t>() function</a:t>
            </a:r>
          </a:p>
          <a:p>
            <a:r>
              <a:rPr lang="en-US" dirty="0"/>
              <a:t>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/>
              <a:t>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6096" y="1196752"/>
            <a:ext cx="22322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 code example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6372200" y="4653136"/>
            <a:ext cx="360040" cy="7200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5446965"/>
            <a:ext cx="41044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Car is under process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949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3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94" y="304800"/>
            <a:ext cx="8229600" cy="11430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Algorithm is defined as “ the finite set of steps, which provide a chain of action for solving a problem”</a:t>
            </a:r>
          </a:p>
          <a:p>
            <a:pPr algn="just"/>
            <a:r>
              <a:rPr lang="en-US" dirty="0"/>
              <a:t>It is step by step solution to given problem.</a:t>
            </a:r>
          </a:p>
          <a:p>
            <a:pPr algn="just"/>
            <a:r>
              <a:rPr lang="en-US" dirty="0"/>
              <a:t>Well organized, pre-arranged and defined textual computational module</a:t>
            </a:r>
            <a:endParaRPr lang="en-IN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Next Class: Components of C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Identifier and Keywords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Data Type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94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Characteristics of good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Correctness</a:t>
            </a:r>
            <a:r>
              <a:rPr lang="en-US" dirty="0"/>
              <a:t> - terminates on ALL inputs (even invalid inputs!) and outputs the correct answer.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Simplicity</a:t>
            </a:r>
            <a:r>
              <a:rPr lang="en-US" dirty="0"/>
              <a:t> - each step of the algorithm performs one logical step in solving the problem.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Precision</a:t>
            </a:r>
            <a:r>
              <a:rPr lang="en-US" dirty="0"/>
              <a:t> - each step of the algorithm is unambiguous in meaning.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Comprehensibility</a:t>
            </a:r>
            <a:r>
              <a:rPr lang="en-US" dirty="0"/>
              <a:t> - the algorithm is easy to read and understand.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Abstraction</a:t>
            </a:r>
            <a:r>
              <a:rPr lang="en-US" dirty="0"/>
              <a:t> - presents the solution steps precisely and concisely without referring to low-level (program code) details.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Efficient</a:t>
            </a:r>
            <a:r>
              <a:rPr lang="en-US" dirty="0"/>
              <a:t> - Gives results rapidly based on the problem size; does not waste any space or time.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Easy to Implement</a:t>
            </a:r>
            <a:r>
              <a:rPr lang="en-US" dirty="0"/>
              <a:t> - relatively easy to translate into a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xmlns="" val="578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create 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tx2"/>
                </a:solidFill>
              </a:rPr>
              <a:t>Identify the Inputs</a:t>
            </a:r>
          </a:p>
          <a:p>
            <a:r>
              <a:rPr lang="en-US" dirty="0"/>
              <a:t>What data do I need?</a:t>
            </a:r>
          </a:p>
          <a:p>
            <a:r>
              <a:rPr lang="en-US" dirty="0"/>
              <a:t>How will I get the data?</a:t>
            </a:r>
          </a:p>
          <a:p>
            <a:r>
              <a:rPr lang="en-US" dirty="0"/>
              <a:t>In what format will the data be?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>
                <a:solidFill>
                  <a:schemeClr val="tx2"/>
                </a:solidFill>
              </a:rPr>
              <a:t>Identify the Outputs</a:t>
            </a:r>
          </a:p>
          <a:p>
            <a:r>
              <a:rPr lang="en-US" dirty="0"/>
              <a:t>What outputs do I need to return to the user?</a:t>
            </a:r>
          </a:p>
          <a:p>
            <a:r>
              <a:rPr lang="en-US" dirty="0"/>
              <a:t>What format should the outputs take?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create 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3. </a:t>
            </a:r>
            <a:r>
              <a:rPr lang="en-US" dirty="0">
                <a:solidFill>
                  <a:schemeClr val="tx2"/>
                </a:solidFill>
              </a:rPr>
              <a:t>Identify the Processes</a:t>
            </a:r>
          </a:p>
          <a:p>
            <a:pPr algn="just"/>
            <a:r>
              <a:rPr lang="en-US" dirty="0"/>
              <a:t>How can I manipulate data to produce meaningful results?</a:t>
            </a:r>
          </a:p>
          <a:p>
            <a:pPr algn="just"/>
            <a:r>
              <a:rPr lang="en-US" dirty="0"/>
              <a:t>Data vs. Information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4. </a:t>
            </a:r>
            <a:r>
              <a:rPr lang="en-US" dirty="0">
                <a:solidFill>
                  <a:schemeClr val="tx2"/>
                </a:solidFill>
              </a:rPr>
              <a:t>Break the Solution to steps</a:t>
            </a:r>
          </a:p>
          <a:p>
            <a:pPr algn="just">
              <a:buNone/>
            </a:pPr>
            <a:r>
              <a:rPr lang="en-US" dirty="0"/>
              <a:t>	By breaking the solution to the steps we can easily understand the logic of program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34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vectorstock.com/i/composite/48,87/person-calling-on-the-phone-vector-254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76010"/>
            <a:ext cx="2095500" cy="2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49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To establish a telephone communication</a:t>
            </a:r>
          </a:p>
          <a:p>
            <a:pPr algn="just"/>
            <a:r>
              <a:rPr lang="en-US" sz="3000" dirty="0"/>
              <a:t>Step 1: Dial a phone number</a:t>
            </a:r>
          </a:p>
          <a:p>
            <a:pPr algn="just"/>
            <a:r>
              <a:rPr lang="en-US" sz="3000" dirty="0"/>
              <a:t>Step 2: Phone rings at the called party</a:t>
            </a:r>
          </a:p>
          <a:p>
            <a:pPr algn="just"/>
            <a:r>
              <a:rPr lang="en-US" sz="3000" dirty="0"/>
              <a:t>Step 3: Caller waits for the response</a:t>
            </a:r>
          </a:p>
          <a:p>
            <a:pPr algn="just"/>
            <a:r>
              <a:rPr lang="en-US" sz="3000" dirty="0"/>
              <a:t>Step 4: Called party picks up the phone </a:t>
            </a:r>
          </a:p>
          <a:p>
            <a:pPr algn="just"/>
            <a:r>
              <a:rPr lang="en-US" sz="3000" dirty="0"/>
              <a:t>Step 5: Conversation begins between them</a:t>
            </a:r>
          </a:p>
          <a:p>
            <a:pPr algn="just"/>
            <a:r>
              <a:rPr lang="en-US" sz="3000" dirty="0"/>
              <a:t>Step 6: After the conversation, both disconnect the call</a:t>
            </a:r>
          </a:p>
        </p:txBody>
      </p:sp>
    </p:spTree>
    <p:extLst>
      <p:ext uri="{BB962C8B-B14F-4D97-AF65-F5344CB8AC3E}">
        <p14:creationId xmlns:p14="http://schemas.microsoft.com/office/powerpoint/2010/main" xmlns="" val="11434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Algorithm: Add 2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9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Problem: To add two numbers.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Step1. Start. </a:t>
            </a:r>
          </a:p>
          <a:p>
            <a:pPr algn="just"/>
            <a:r>
              <a:rPr lang="en-US" dirty="0"/>
              <a:t>Step2. Take the two numbers. </a:t>
            </a:r>
          </a:p>
          <a:p>
            <a:pPr algn="just"/>
            <a:r>
              <a:rPr lang="en-US" dirty="0"/>
              <a:t>Step3. Add them. </a:t>
            </a:r>
          </a:p>
          <a:p>
            <a:pPr algn="just"/>
            <a:r>
              <a:rPr lang="en-US" dirty="0"/>
              <a:t>Step4. Print the result. </a:t>
            </a:r>
          </a:p>
          <a:p>
            <a:pPr algn="just"/>
            <a:r>
              <a:rPr lang="en-US" dirty="0"/>
              <a:t>Step5. Stop.</a:t>
            </a:r>
          </a:p>
        </p:txBody>
      </p:sp>
    </p:spTree>
    <p:extLst>
      <p:ext uri="{BB962C8B-B14F-4D97-AF65-F5344CB8AC3E}">
        <p14:creationId xmlns:p14="http://schemas.microsoft.com/office/powerpoint/2010/main" xmlns="" val="11434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94" y="304800"/>
            <a:ext cx="8229600" cy="1143000"/>
          </a:xfrm>
        </p:spPr>
        <p:txBody>
          <a:bodyPr/>
          <a:lstStyle/>
          <a:p>
            <a:r>
              <a:rPr lang="en-US" dirty="0"/>
              <a:t>Flow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Flow Chart is  pictorial representation of an algorithm.</a:t>
            </a:r>
          </a:p>
          <a:p>
            <a:pPr algn="just"/>
            <a:r>
              <a:rPr lang="en-US" dirty="0"/>
              <a:t>Whatever  we have done in algorithm we can represent it in picture.</a:t>
            </a:r>
          </a:p>
          <a:p>
            <a:pPr algn="just"/>
            <a:r>
              <a:rPr lang="en-US" dirty="0"/>
              <a:t>It is easy to understand.</a:t>
            </a:r>
          </a:p>
          <a:p>
            <a:pPr algn="just"/>
            <a:r>
              <a:rPr lang="en-US" dirty="0"/>
              <a:t>Shows the flow of the instruction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92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94" y="304800"/>
            <a:ext cx="8229600" cy="1143000"/>
          </a:xfrm>
        </p:spPr>
        <p:txBody>
          <a:bodyPr/>
          <a:lstStyle/>
          <a:p>
            <a:r>
              <a:rPr lang="en-US" dirty="0"/>
              <a:t>Flow Chart Symbols</a:t>
            </a:r>
          </a:p>
        </p:txBody>
      </p:sp>
      <p:pic>
        <p:nvPicPr>
          <p:cNvPr id="7" name="Picture 6" descr="flow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18282"/>
            <a:ext cx="7315200" cy="45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616133"/>
      </p:ext>
    </p:extLst>
  </p:cSld>
  <p:clrMapOvr>
    <a:masterClrMapping/>
  </p:clrMapOvr>
</p:sld>
</file>

<file path=ppt/theme/theme1.xml><?xml version="1.0" encoding="utf-8"?>
<a:theme xmlns:a="http://schemas.openxmlformats.org/drawingml/2006/main" name="1_Lpu theme final with copyright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9DD9"/>
      </a:accent4>
      <a:accent5>
        <a:srgbClr val="009DD9"/>
      </a:accent5>
      <a:accent6>
        <a:srgbClr val="009DD9"/>
      </a:accent6>
      <a:hlink>
        <a:srgbClr val="009DD9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aman_theme1</Template>
  <TotalTime>4346</TotalTime>
  <Words>573</Words>
  <Application>Microsoft Office PowerPoint</Application>
  <PresentationFormat>On-screen Show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1_Lpu theme final with copyright</vt:lpstr>
      <vt:lpstr>Slide 1</vt:lpstr>
      <vt:lpstr>Algorithm</vt:lpstr>
      <vt:lpstr>Characteristics of good Algorithm</vt:lpstr>
      <vt:lpstr>Steps to create an Algorithm</vt:lpstr>
      <vt:lpstr>Steps to create an Algorithm</vt:lpstr>
      <vt:lpstr>Example of Algorithm</vt:lpstr>
      <vt:lpstr>Algorithm: Add 2 Numbers</vt:lpstr>
      <vt:lpstr>Flow Chart</vt:lpstr>
      <vt:lpstr>Flow Chart Symbols</vt:lpstr>
      <vt:lpstr>Flow Chart: Add 2 Numbers</vt:lpstr>
      <vt:lpstr>Flow Chart: Greater than two Numbers</vt:lpstr>
      <vt:lpstr>Pseudocode</vt:lpstr>
      <vt:lpstr>Example of Pseudocode </vt:lpstr>
      <vt:lpstr>MCQ</vt:lpstr>
      <vt:lpstr>MCQ</vt:lpstr>
      <vt:lpstr>Explanation</vt:lpstr>
      <vt:lpstr>Comments</vt:lpstr>
      <vt:lpstr>Header files</vt:lpstr>
      <vt:lpstr>Header files</vt:lpstr>
      <vt:lpstr>Next Class: Components of C Identifier and Keywords Data Type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</dc:creator>
  <cp:lastModifiedBy>10</cp:lastModifiedBy>
  <cp:revision>160</cp:revision>
  <dcterms:created xsi:type="dcterms:W3CDTF">2013-08-01T09:41:21Z</dcterms:created>
  <dcterms:modified xsi:type="dcterms:W3CDTF">2020-10-04T14:29:37Z</dcterms:modified>
</cp:coreProperties>
</file>